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1" r:id="rId3"/>
    <p:sldId id="257" r:id="rId4"/>
    <p:sldId id="269" r:id="rId5"/>
    <p:sldId id="270" r:id="rId6"/>
    <p:sldId id="271" r:id="rId7"/>
    <p:sldId id="283" r:id="rId8"/>
    <p:sldId id="272" r:id="rId9"/>
    <p:sldId id="273" r:id="rId10"/>
    <p:sldId id="282" r:id="rId11"/>
    <p:sldId id="285" r:id="rId12"/>
    <p:sldId id="284" r:id="rId13"/>
    <p:sldId id="274" r:id="rId14"/>
    <p:sldId id="276" r:id="rId15"/>
    <p:sldId id="286" r:id="rId16"/>
    <p:sldId id="275" r:id="rId17"/>
    <p:sldId id="268" r:id="rId1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751"/>
    <a:srgbClr val="4472C4"/>
    <a:srgbClr val="1C4B88"/>
    <a:srgbClr val="1C4A88"/>
    <a:srgbClr val="D8A2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62" d="100"/>
          <a:sy n="62" d="100"/>
        </p:scale>
        <p:origin x="34" y="3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5DC09-CF9E-864F-B3C1-4EF2E4949372}" type="datetimeFigureOut">
              <a:rPr lang="ro-RO" smtClean="0"/>
              <a:t>18.11.2021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E6654-D5D9-C84D-B108-BDFD63BF297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4881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652C3-0824-EE40-B8A6-3B985BEE6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3C605-2AD3-0347-87C0-F5BC11B86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863B5-EEE4-F04F-931F-97CC8EA9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F99E0-A38A-0149-B41D-0C9320C922D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9A64E-C7F3-3242-9804-F12B82159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72D4C-DDE0-8540-B0B0-C31AE29EA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6411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D80FA-46AB-E34C-9013-CCFD155A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2070F9-76AB-2741-A57B-9D3807297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20442-A126-7149-8323-EE45D9B6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1A7E-7148-234A-A001-E2C2A29137FA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0F840-3BF3-E14F-AE36-B4964A33F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9611A-21DD-7848-B158-878A4BCA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1812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D06ADE-3058-5E44-AA13-FDC1F4A2F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515FB-4B4D-E147-8C52-2AC72D54D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97AFE-530B-4443-A027-F9F447E9B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7547-655D-E046-B64E-A8819B4915E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82A6C-18BB-3A42-82E3-4151F03F3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F64E0-6467-A44A-A3AE-F5DD0C6C0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2184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1523E-A441-944B-8F14-FC7EC1F4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CB5BE-508E-7241-AEA0-28B11C2D9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41E72-F486-D744-B654-ED42A7B5C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34DF-D571-7E44-AC26-638E86EA3FA9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D0479-FC43-D64A-9661-09CE603B8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A0907-4397-7F41-AAC2-46561294D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7532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E179-2AB0-DF4B-8B86-5909CE452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0A9A5-2B80-3041-B3EC-0D83E50A1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DA34F-6918-C64E-AA32-4A787B47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BF8DC-513A-7D41-BC19-56A0F4DAA2FD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29160-33AA-9149-AB49-D56B44FE5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F5094-7F41-3548-AF46-1D250F6C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3703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5B91A-22A7-3448-882E-2B752F802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6EBC-B0E6-BB46-85F5-AB0AF7747F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0ED52-8447-524A-A4EC-EC536C5D8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DBAC3-19DE-E047-A2D2-43981689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5ACB-D7B5-7041-BB10-7DBE53C9795D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7F2F3-827A-5448-B589-C0B0C47D6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6B958-D784-4047-B22B-DCACDDFC5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6901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1F143-50C8-E248-92A0-EAD0725D7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275C6-4F89-6147-A222-80D40C589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C76A0-62D8-9541-BE4C-62C8034C0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96FF9F-5F4A-8F42-A533-B3ABDF8FFD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7F810A-E193-EA4C-8B8B-E739FAD676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212E1-0B9A-7245-8671-E99604C5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517E-AF17-C846-B2C4-1FD0290FA3BB}" type="datetime1">
              <a:rPr lang="ro-RO" smtClean="0"/>
              <a:t>18.11.2021</a:t>
            </a:fld>
            <a:endParaRPr lang="ro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F330CB-16D8-674D-8E64-3AC66747A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6D3F82-DEFD-484A-BA8D-0294A03E3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590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1B15-D65A-2440-9FA0-8A1B9F2F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075A06-B958-4742-B45F-5816528D4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49294-14F4-A34E-A5BC-EC0179D78CBD}" type="datetime1">
              <a:rPr lang="ro-RO" smtClean="0"/>
              <a:t>18.11.2021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FBC5F-9F0B-D64D-8AA3-12610A61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DB528E-7CE5-A749-A355-BFFF38D31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1771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AB6EFA-9618-AE4A-98AE-84632904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2345-A626-D444-B63A-E849419F18B3}" type="datetime1">
              <a:rPr lang="ro-RO" smtClean="0"/>
              <a:t>18.11.2021</a:t>
            </a:fld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6E1C4-B7AA-FD4F-ABFD-5CB514E1B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C8F7B-59FD-4641-9EE0-BFAA3692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307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869C8-7F6C-7048-95A0-4F85AEB09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30250-69DF-F941-8F8A-D400202DB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BB13F-E775-FA4B-BFD7-155970E64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A95A10-F677-EE42-BC74-7B11249E8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29CE5-C36B-C448-8739-0886E09FBE73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5CF6-F7FA-4F43-AB71-1D390A1F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32D95-4634-DA4C-AE96-D81A5AF5E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543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465FA-35E6-5444-AA5E-C96A9538C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E16125-5F78-D841-8203-D8176D5FD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5ECAC-DE38-7747-8EB8-D31FA15DE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7373E7-3046-6946-901A-FFC71D180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A414-C68C-9F4E-9D60-97D33B353E37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61526-3AAF-364D-BF72-A2C1B030C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7C0EC-2409-9C4C-8DDD-5DEC7D017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6572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DC776D-E604-EA49-84F6-727359892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3C4C6-2040-E842-B6D1-82FCD86DF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219B8-1664-924C-AC2F-DD12A27AC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9D2E9-B17C-C846-AFFB-F3FF40261D9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CC9EF-DE7F-E949-B9C1-A407CF37F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2F491-63B5-4748-84C4-3C6876547A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239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mailto:mihairazvan.nita@g.unibuc.ro" TargetMode="External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://www.ccmesi.ro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846" y="365760"/>
            <a:ext cx="1034852" cy="10348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2192" y="163157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509" y="3569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569613"/>
            <a:ext cx="1835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3387132" y="6143110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58B3B-4F20-E746-8651-66AE67337CE9}"/>
              </a:ext>
            </a:extLst>
          </p:cNvPr>
          <p:cNvSpPr txBox="1"/>
          <p:nvPr/>
        </p:nvSpPr>
        <p:spPr>
          <a:xfrm>
            <a:off x="0" y="2634534"/>
            <a:ext cx="12192000" cy="1077218"/>
          </a:xfrm>
          <a:prstGeom prst="rect">
            <a:avLst/>
          </a:prstGeom>
          <a:solidFill>
            <a:srgbClr val="1C4B88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Împreună implementăm cu succes Programul Operațional Regional București-Ilfov 2021-2027</a:t>
            </a:r>
            <a:endParaRPr lang="ro-RO" sz="3200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3989155" y="4271193"/>
            <a:ext cx="421369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ctr" defTabSz="457200">
              <a:lnSpc>
                <a:spcPct val="100000"/>
              </a:lnSpc>
              <a:spcBef>
                <a:spcPct val="20000"/>
              </a:spcBef>
              <a:buNone/>
            </a:pPr>
            <a:r>
              <a:rPr lang="ro-RO" altLang="en-US" sz="3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 Noiembrie 2021</a:t>
            </a:r>
            <a:endParaRPr lang="en-US" altLang="en-US" sz="3000" b="1" dirty="0">
              <a:solidFill>
                <a:srgbClr val="1C4A8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7405" y="5656603"/>
            <a:ext cx="1009727" cy="100972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8988" y="6085595"/>
            <a:ext cx="2937276" cy="46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260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32F07B0-6410-4CE7-80F4-3FF05302D65D}"/>
              </a:ext>
            </a:extLst>
          </p:cNvPr>
          <p:cNvSpPr txBox="1">
            <a:spLocks/>
          </p:cNvSpPr>
          <p:nvPr/>
        </p:nvSpPr>
        <p:spPr>
          <a:xfrm>
            <a:off x="2177609" y="356388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3000" b="1" dirty="0"/>
              <a:t>Exemple de bune practici</a:t>
            </a:r>
            <a:endParaRPr lang="en-US" sz="3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5DC3CA-67F6-4CBB-8B55-F533AF0D0E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0551" y="2315674"/>
            <a:ext cx="4570687" cy="342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97C0FC5-94ED-487E-8528-70DA173CEC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0361" y="823818"/>
            <a:ext cx="3689620" cy="491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8349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EBF5CE6-7BFC-4056-9EB8-9EBCAB2BACA7}"/>
              </a:ext>
            </a:extLst>
          </p:cNvPr>
          <p:cNvSpPr txBox="1">
            <a:spLocks/>
          </p:cNvSpPr>
          <p:nvPr/>
        </p:nvSpPr>
        <p:spPr>
          <a:xfrm>
            <a:off x="2454052" y="375310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3000" b="1" dirty="0"/>
              <a:t>Exemple de bune practici</a:t>
            </a:r>
            <a:endParaRPr lang="en-US" sz="30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0FF4D9-C8F8-4CA2-B84B-F45574013A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1570" y="2700360"/>
            <a:ext cx="4955514" cy="3296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DD46914F-B0E5-4C50-BBD9-37C53D17187A}"/>
              </a:ext>
            </a:extLst>
          </p:cNvPr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8363" y="406611"/>
            <a:ext cx="4012188" cy="37467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649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51C8BDF-3C96-4CDC-9DAB-A22157B670C1}"/>
              </a:ext>
            </a:extLst>
          </p:cNvPr>
          <p:cNvSpPr txBox="1">
            <a:spLocks/>
          </p:cNvSpPr>
          <p:nvPr/>
        </p:nvSpPr>
        <p:spPr>
          <a:xfrm>
            <a:off x="2383258" y="32706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3000" b="1" dirty="0"/>
              <a:t>Exemple de bune practici</a:t>
            </a:r>
            <a:endParaRPr lang="en-US" sz="3000" b="1" dirty="0"/>
          </a:p>
        </p:txBody>
      </p:sp>
      <p:pic>
        <p:nvPicPr>
          <p:cNvPr id="5" name="Picture 4" descr="Bristol&amp;#39;s new wildflower meadows | Wild flowers, Meadow, Bristol">
            <a:extLst>
              <a:ext uri="{FF2B5EF4-FFF2-40B4-BE49-F238E27FC236}">
                <a16:creationId xmlns:a16="http://schemas.microsoft.com/office/drawing/2014/main" id="{FA8AAB1C-AFE5-4611-9677-1F03668935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6672" y="454021"/>
            <a:ext cx="4136701" cy="310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Mien Ruys Garden Foundation | Gardens Mien Ruys">
            <a:extLst>
              <a:ext uri="{FF2B5EF4-FFF2-40B4-BE49-F238E27FC236}">
                <a16:creationId xmlns:a16="http://schemas.microsoft.com/office/drawing/2014/main" id="{74679BD8-87DD-4C52-9C06-0A8074B53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71" y="2460836"/>
            <a:ext cx="5045238" cy="378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60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C5C8F-E322-9C41-B86C-03E6B0DCAAA0}"/>
              </a:ext>
            </a:extLst>
          </p:cNvPr>
          <p:cNvSpPr txBox="1"/>
          <p:nvPr/>
        </p:nvSpPr>
        <p:spPr>
          <a:xfrm>
            <a:off x="521436" y="1020871"/>
            <a:ext cx="6694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Măsuri de evitat în regiune</a:t>
            </a:r>
            <a:endParaRPr lang="ro-RO" dirty="0"/>
          </a:p>
        </p:txBody>
      </p:sp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38827" y="1552678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26C316-2007-6347-A52D-B9D6C6211D9A}"/>
              </a:ext>
            </a:extLst>
          </p:cNvPr>
          <p:cNvSpPr/>
          <p:nvPr/>
        </p:nvSpPr>
        <p:spPr>
          <a:xfrm>
            <a:off x="521437" y="2009776"/>
            <a:ext cx="1122983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Dezvoltarea excesivă a infrastructurilor gri adiacente și folosirea de materiale neprietenoase cu mediul.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Densitatea ridicată a mobilierului urban.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Dezvoltarea ridicată a construcțiilor suport pentru activități de alimentație, comerț, expoziții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Promovarea unor măsuri dăunătoare biodiversității existente (poluare fonică, chimizare, compactare soluri).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Măsuri ce necesită întreținere excesivă ulterioară pe suprafețe mari (de ex. mult gazon).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47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C5C8F-E322-9C41-B86C-03E6B0DCAAA0}"/>
              </a:ext>
            </a:extLst>
          </p:cNvPr>
          <p:cNvSpPr txBox="1"/>
          <p:nvPr/>
        </p:nvSpPr>
        <p:spPr>
          <a:xfrm>
            <a:off x="521436" y="1020871"/>
            <a:ext cx="11670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Evaluarea beneficiilor infrastructurilor verzi</a:t>
            </a:r>
            <a:endParaRPr lang="ro-RO" dirty="0"/>
          </a:p>
        </p:txBody>
      </p:sp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38827" y="1552678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26C316-2007-6347-A52D-B9D6C6211D9A}"/>
              </a:ext>
            </a:extLst>
          </p:cNvPr>
          <p:cNvSpPr/>
          <p:nvPr/>
        </p:nvSpPr>
        <p:spPr>
          <a:xfrm>
            <a:off x="521437" y="2009776"/>
            <a:ext cx="104266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/>
              <a:t>Populația care are acces la infrastructuri verzi noi sau îmbunatățite</a:t>
            </a: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3167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C5C8F-E322-9C41-B86C-03E6B0DCAAA0}"/>
              </a:ext>
            </a:extLst>
          </p:cNvPr>
          <p:cNvSpPr txBox="1"/>
          <p:nvPr/>
        </p:nvSpPr>
        <p:spPr>
          <a:xfrm>
            <a:off x="521436" y="1020871"/>
            <a:ext cx="116705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Evaluarea beneficiilor infrastructurilor verzi</a:t>
            </a:r>
            <a:endParaRPr lang="ro-RO" dirty="0"/>
          </a:p>
        </p:txBody>
      </p:sp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38827" y="1552678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19B6E36-4B7B-4F3C-8891-BD2FD6DA39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090052"/>
              </p:ext>
            </p:extLst>
          </p:nvPr>
        </p:nvGraphicFramePr>
        <p:xfrm>
          <a:off x="1213484" y="2021227"/>
          <a:ext cx="3783012" cy="18303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6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6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4948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Carbonul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stocat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în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vegetație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kg/ha/an </a:t>
                      </a: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8943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Poluanții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reținuți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arbori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și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arbuști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(PM10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și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PM2.5, SO2, NO2, CO, O3, CO2)</a:t>
                      </a: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tone/ha/an </a:t>
                      </a: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4948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Răcirea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aerului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realizată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vegetație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°C </a:t>
                      </a: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549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Capacitatea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stocare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a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apei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în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vegetație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și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sol</a:t>
                      </a: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litri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/km2 </a:t>
                      </a:r>
                    </a:p>
                  </a:txBody>
                  <a:tcPr marL="91427" marR="9142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D3601A53-C24F-487E-BD8E-52823A35B14F}"/>
              </a:ext>
            </a:extLst>
          </p:cNvPr>
          <p:cNvSpPr/>
          <p:nvPr/>
        </p:nvSpPr>
        <p:spPr>
          <a:xfrm>
            <a:off x="1213484" y="1552678"/>
            <a:ext cx="2963863" cy="492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o-RO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Indicatori ecologici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F4E5155-E239-4F82-B203-7369AA9674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370105"/>
              </p:ext>
            </p:extLst>
          </p:nvPr>
        </p:nvGraphicFramePr>
        <p:xfrm>
          <a:off x="5529896" y="2022814"/>
          <a:ext cx="3844925" cy="183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2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24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3637"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Valoarea imobilelor aflate în proximitatea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parcurilor urbane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euro/m2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2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Valoarea monetară a speciilor medicinale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euro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637"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Reduceri în cheltuielile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alocate </a:t>
                      </a: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pentru sănătatea locuitorilor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euro/an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4354"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C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onsum</a:t>
                      </a:r>
                      <a:r>
                        <a:rPr lang="ro-RO" sz="1100" b="1" baseline="0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ul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energie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pentru utilizarea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aerul condiționat</a:t>
                      </a:r>
                    </a:p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Numărul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aparate/clădiri rezidențiale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euro/an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nr/clădire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L="91457" marR="9145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4C0B2A5C-EAE6-450A-8A50-A340E217FD60}"/>
              </a:ext>
            </a:extLst>
          </p:cNvPr>
          <p:cNvSpPr/>
          <p:nvPr/>
        </p:nvSpPr>
        <p:spPr>
          <a:xfrm>
            <a:off x="5820409" y="1554266"/>
            <a:ext cx="2962275" cy="492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o-RO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Indicatori economici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7DF81A8-A039-4F44-9DE1-CB900A7AD4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147519"/>
              </p:ext>
            </p:extLst>
          </p:nvPr>
        </p:nvGraphicFramePr>
        <p:xfrm>
          <a:off x="2452368" y="4392256"/>
          <a:ext cx="5715000" cy="2282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234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Numărul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situri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publice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recreere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număr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2124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Accesibilitatea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către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spațiile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publice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recreere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nr.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locuitori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aflați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la </a:t>
                      </a: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500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față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parcul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urban</a:t>
                      </a:r>
                    </a:p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distanța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dintre spațiile rezidențiale și parcul urban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682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Distribuția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spațială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a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alergătorilor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și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bicicliștilor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Numărul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de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alergători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și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bicicliști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/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oră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/km</a:t>
                      </a: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032"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Frecvența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vizitelor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în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</a:t>
                      </a:r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parcuri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err="1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număr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/an</a:t>
                      </a: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754"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Numărul de funcții permanente/suprafața</a:t>
                      </a:r>
                      <a:r>
                        <a:rPr lang="ro-RO" sz="1100" b="1" baseline="0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 parcului urban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RO" sz="1100" b="1" dirty="0">
                          <a:solidFill>
                            <a:schemeClr val="tx1"/>
                          </a:solidFill>
                          <a:latin typeface="Times" panose="02020603050405020304" pitchFamily="18" charset="0"/>
                        </a:rPr>
                        <a:t>număr/ha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Times" panose="02020603050405020304" pitchFamily="18" charset="0"/>
                      </a:endParaRPr>
                    </a:p>
                  </a:txBody>
                  <a:tcPr marT="45692" marB="4569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Rectangle 14">
            <a:extLst>
              <a:ext uri="{FF2B5EF4-FFF2-40B4-BE49-F238E27FC236}">
                <a16:creationId xmlns:a16="http://schemas.microsoft.com/office/drawing/2014/main" id="{5F2E8573-57A9-4229-81B4-445308FE2FCD}"/>
              </a:ext>
            </a:extLst>
          </p:cNvPr>
          <p:cNvSpPr/>
          <p:nvPr/>
        </p:nvSpPr>
        <p:spPr>
          <a:xfrm>
            <a:off x="3692125" y="3930224"/>
            <a:ext cx="2962275" cy="4921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o-RO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Indicatori </a:t>
            </a:r>
            <a:r>
              <a:rPr lang="ro-RO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socio</a:t>
            </a:r>
            <a:r>
              <a:rPr lang="ro-RO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-culturali</a:t>
            </a:r>
            <a:endParaRPr lang="en-US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586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08496F19-2169-4F7B-B9AF-A52A1C6EEF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45" t="35311" r="43414" b="22787"/>
          <a:stretch/>
        </p:blipFill>
        <p:spPr bwMode="auto">
          <a:xfrm>
            <a:off x="1865095" y="306621"/>
            <a:ext cx="7198309" cy="600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598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846" y="365760"/>
            <a:ext cx="1034852" cy="10348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2192" y="163157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509" y="3569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569613"/>
            <a:ext cx="1835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3387132" y="6161467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7405" y="5656603"/>
            <a:ext cx="1009727" cy="100972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8988" y="6085595"/>
            <a:ext cx="2937276" cy="465068"/>
          </a:xfrm>
          <a:prstGeom prst="rect">
            <a:avLst/>
          </a:prstGeom>
        </p:spPr>
      </p:pic>
      <p:sp>
        <p:nvSpPr>
          <p:cNvPr id="22" name="Rectangle 3">
            <a:extLst>
              <a:ext uri="{FF2B5EF4-FFF2-40B4-BE49-F238E27FC236}">
                <a16:creationId xmlns:a16="http://schemas.microsoft.com/office/drawing/2014/main" id="{243E32C7-9CC5-CF46-BD92-C8F89BA16634}"/>
              </a:ext>
            </a:extLst>
          </p:cNvPr>
          <p:cNvSpPr txBox="1">
            <a:spLocks/>
          </p:cNvSpPr>
          <p:nvPr/>
        </p:nvSpPr>
        <p:spPr>
          <a:xfrm>
            <a:off x="3112846" y="2061061"/>
            <a:ext cx="5832648" cy="14176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/>
              <a:buNone/>
            </a:pPr>
            <a:r>
              <a:rPr lang="ro-RO" sz="4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Vă mulțumesc pentru atenție!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350A68-4B08-4510-A389-CEAB3D93E70D}"/>
              </a:ext>
            </a:extLst>
          </p:cNvPr>
          <p:cNvSpPr txBox="1"/>
          <p:nvPr/>
        </p:nvSpPr>
        <p:spPr>
          <a:xfrm>
            <a:off x="2726887" y="4083321"/>
            <a:ext cx="609805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Conf. univ. dr. Mihai R</a:t>
            </a:r>
            <a:r>
              <a:rPr lang="ro-RO" sz="2000" b="1" dirty="0" err="1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ăzvan</a:t>
            </a:r>
            <a:r>
              <a:rPr lang="ro-RO" sz="2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Niță</a:t>
            </a:r>
          </a:p>
          <a:p>
            <a:pPr algn="ctr"/>
            <a:r>
              <a:rPr lang="ro-RO" sz="2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mihairazvan.nita@g.unibuc.ro</a:t>
            </a:r>
            <a:endParaRPr lang="ro-RO" sz="2000" b="1" dirty="0">
              <a:solidFill>
                <a:srgbClr val="1C4A8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ro-RO" sz="2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www.ccmesi.ro</a:t>
            </a:r>
            <a:endParaRPr lang="ro-RO" sz="2000" b="1" dirty="0">
              <a:solidFill>
                <a:srgbClr val="1C4A8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647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846" y="365760"/>
            <a:ext cx="1034852" cy="10348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2192" y="163157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509" y="3569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569613"/>
            <a:ext cx="1835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3387132" y="6143110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58B3B-4F20-E746-8651-66AE67337CE9}"/>
              </a:ext>
            </a:extLst>
          </p:cNvPr>
          <p:cNvSpPr txBox="1"/>
          <p:nvPr/>
        </p:nvSpPr>
        <p:spPr>
          <a:xfrm>
            <a:off x="0" y="2634534"/>
            <a:ext cx="12192000" cy="584775"/>
          </a:xfrm>
          <a:prstGeom prst="rect">
            <a:avLst/>
          </a:prstGeom>
          <a:solidFill>
            <a:srgbClr val="1C4B88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Infrastructuri verzi</a:t>
            </a:r>
            <a:endParaRPr lang="ro-RO" sz="3200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481508" y="4271193"/>
            <a:ext cx="1130683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ctr" defTabSz="457200">
              <a:lnSpc>
                <a:spcPct val="100000"/>
              </a:lnSpc>
              <a:spcBef>
                <a:spcPct val="20000"/>
              </a:spcBef>
              <a:buNone/>
            </a:pPr>
            <a:r>
              <a:rPr lang="ro-RO" altLang="en-US" sz="3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Conf. univ. dr. Mihai Răzvan Niță</a:t>
            </a:r>
          </a:p>
          <a:p>
            <a:pPr algn="ctr" defTabSz="457200">
              <a:lnSpc>
                <a:spcPct val="100000"/>
              </a:lnSpc>
              <a:spcBef>
                <a:spcPct val="20000"/>
              </a:spcBef>
              <a:buNone/>
            </a:pPr>
            <a:r>
              <a:rPr lang="ro-RO" altLang="en-US" sz="2500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Departament Geografie Regională și Mediu, Fac. Geografie</a:t>
            </a:r>
          </a:p>
          <a:p>
            <a:pPr algn="ctr" defTabSz="457200">
              <a:lnSpc>
                <a:spcPct val="100000"/>
              </a:lnSpc>
              <a:spcBef>
                <a:spcPct val="20000"/>
              </a:spcBef>
              <a:buNone/>
            </a:pPr>
            <a:r>
              <a:rPr lang="ro-RO" altLang="en-US" sz="2500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Universitatea din București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7405" y="5656603"/>
            <a:ext cx="1009727" cy="100972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18988" y="6085595"/>
            <a:ext cx="2937276" cy="465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68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C5C8F-E322-9C41-B86C-03E6B0DCAAA0}"/>
              </a:ext>
            </a:extLst>
          </p:cNvPr>
          <p:cNvSpPr txBox="1"/>
          <p:nvPr/>
        </p:nvSpPr>
        <p:spPr>
          <a:xfrm>
            <a:off x="521437" y="1020871"/>
            <a:ext cx="64848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O </a:t>
            </a:r>
            <a:r>
              <a:rPr lang="ro-RO" sz="3200" b="1" dirty="0" err="1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definitie</a:t>
            </a:r>
            <a:r>
              <a:rPr lang="ro-RO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... europeana.</a:t>
            </a:r>
            <a:endParaRPr lang="ro-RO" dirty="0"/>
          </a:p>
        </p:txBody>
      </p:sp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38827" y="1552678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26C316-2007-6347-A52D-B9D6C6211D9A}"/>
              </a:ext>
            </a:extLst>
          </p:cNvPr>
          <p:cNvSpPr/>
          <p:nvPr/>
        </p:nvSpPr>
        <p:spPr>
          <a:xfrm>
            <a:off x="521437" y="2009776"/>
            <a:ext cx="110074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/>
              <a:t>„o </a:t>
            </a:r>
            <a:r>
              <a:rPr lang="en-US" sz="2800" b="1" dirty="0" err="1">
                <a:solidFill>
                  <a:srgbClr val="7030A0"/>
                </a:solidFill>
              </a:rPr>
              <a:t>rețea</a:t>
            </a:r>
            <a:r>
              <a:rPr lang="en-US" sz="2800" b="1" dirty="0">
                <a:solidFill>
                  <a:srgbClr val="7030A0"/>
                </a:solidFill>
              </a:rPr>
              <a:t> </a:t>
            </a:r>
            <a:r>
              <a:rPr lang="en-US" sz="2800" b="1" dirty="0" err="1">
                <a:solidFill>
                  <a:srgbClr val="7030A0"/>
                </a:solidFill>
              </a:rPr>
              <a:t>planificată</a:t>
            </a:r>
            <a:r>
              <a:rPr lang="en-US" sz="2800" b="1" dirty="0">
                <a:solidFill>
                  <a:srgbClr val="7030A0"/>
                </a:solidFill>
              </a:rPr>
              <a:t> strategic</a:t>
            </a:r>
            <a:r>
              <a:rPr lang="en-US" sz="2800" dirty="0"/>
              <a:t>, </a:t>
            </a:r>
            <a:r>
              <a:rPr lang="en-US" sz="2800" dirty="0" err="1"/>
              <a:t>alcătuită</a:t>
            </a:r>
            <a:r>
              <a:rPr lang="en-US" sz="2800" dirty="0"/>
              <a:t> din zone </a:t>
            </a:r>
            <a:r>
              <a:rPr lang="en-US" sz="2800" dirty="0" err="1"/>
              <a:t>naturale</a:t>
            </a:r>
            <a:r>
              <a:rPr lang="en-US" sz="2800" dirty="0"/>
              <a:t> </a:t>
            </a:r>
            <a:r>
              <a:rPr lang="en-US" sz="2800" dirty="0" err="1"/>
              <a:t>și</a:t>
            </a:r>
            <a:r>
              <a:rPr lang="en-US" sz="2800" dirty="0"/>
              <a:t> </a:t>
            </a:r>
            <a:r>
              <a:rPr lang="en-US" sz="2800" dirty="0" err="1"/>
              <a:t>seminaturale</a:t>
            </a:r>
            <a:r>
              <a:rPr lang="en-US" sz="2800" dirty="0"/>
              <a:t>, precum </a:t>
            </a:r>
            <a:r>
              <a:rPr lang="en-US" sz="2800" dirty="0" err="1"/>
              <a:t>și</a:t>
            </a:r>
            <a:r>
              <a:rPr lang="en-US" sz="2800" dirty="0"/>
              <a:t> din </a:t>
            </a:r>
            <a:r>
              <a:rPr lang="en-US" sz="2800" dirty="0" err="1"/>
              <a:t>alte</a:t>
            </a:r>
            <a:r>
              <a:rPr lang="en-US" sz="2800" dirty="0"/>
              <a:t> </a:t>
            </a:r>
            <a:r>
              <a:rPr lang="en-US" sz="2800" dirty="0" err="1"/>
              <a:t>elemente</a:t>
            </a:r>
            <a:r>
              <a:rPr lang="en-US" sz="2800" dirty="0"/>
              <a:t> de </a:t>
            </a:r>
            <a:r>
              <a:rPr lang="en-US" sz="2800" dirty="0" err="1"/>
              <a:t>mediu</a:t>
            </a:r>
            <a:r>
              <a:rPr lang="en-US" sz="2800" dirty="0"/>
              <a:t>, care </a:t>
            </a:r>
            <a:r>
              <a:rPr lang="en-US" sz="2800" dirty="0" err="1"/>
              <a:t>este</a:t>
            </a:r>
            <a:r>
              <a:rPr lang="en-US" sz="2800" dirty="0"/>
              <a:t> </a:t>
            </a:r>
            <a:r>
              <a:rPr lang="en-US" sz="2800" dirty="0" err="1"/>
              <a:t>concepută</a:t>
            </a:r>
            <a:r>
              <a:rPr lang="en-US" sz="2800" dirty="0"/>
              <a:t> </a:t>
            </a:r>
            <a:r>
              <a:rPr lang="en-US" sz="2800" dirty="0" err="1"/>
              <a:t>și</a:t>
            </a:r>
            <a:r>
              <a:rPr lang="en-US" sz="2800" dirty="0"/>
              <a:t> </a:t>
            </a:r>
            <a:r>
              <a:rPr lang="en-US" sz="2800" dirty="0" err="1"/>
              <a:t>gestionată</a:t>
            </a:r>
            <a:r>
              <a:rPr lang="en-US" sz="2800" dirty="0"/>
              <a:t> </a:t>
            </a:r>
            <a:r>
              <a:rPr lang="en-US" sz="2800" dirty="0" err="1"/>
              <a:t>pentru</a:t>
            </a:r>
            <a:r>
              <a:rPr lang="en-US" sz="2800" dirty="0"/>
              <a:t> a </a:t>
            </a:r>
            <a:r>
              <a:rPr lang="en-US" sz="2800" dirty="0" err="1"/>
              <a:t>oferi</a:t>
            </a:r>
            <a:r>
              <a:rPr lang="en-US" sz="2800" dirty="0"/>
              <a:t> o </a:t>
            </a:r>
            <a:r>
              <a:rPr lang="en-US" sz="2800" b="1" dirty="0" err="1">
                <a:solidFill>
                  <a:srgbClr val="7030A0"/>
                </a:solidFill>
              </a:rPr>
              <a:t>gamă</a:t>
            </a:r>
            <a:r>
              <a:rPr lang="en-US" sz="2800" b="1" dirty="0">
                <a:solidFill>
                  <a:srgbClr val="7030A0"/>
                </a:solidFill>
              </a:rPr>
              <a:t> </a:t>
            </a:r>
            <a:r>
              <a:rPr lang="en-US" sz="2800" b="1" dirty="0" err="1">
                <a:solidFill>
                  <a:srgbClr val="7030A0"/>
                </a:solidFill>
              </a:rPr>
              <a:t>largă</a:t>
            </a:r>
            <a:r>
              <a:rPr lang="en-US" sz="2800" b="1" dirty="0">
                <a:solidFill>
                  <a:srgbClr val="7030A0"/>
                </a:solidFill>
              </a:rPr>
              <a:t> de </a:t>
            </a:r>
            <a:r>
              <a:rPr lang="en-US" sz="2800" b="1" dirty="0" err="1">
                <a:solidFill>
                  <a:srgbClr val="7030A0"/>
                </a:solidFill>
              </a:rPr>
              <a:t>servicii</a:t>
            </a:r>
            <a:r>
              <a:rPr lang="en-US" sz="2800" b="1" dirty="0">
                <a:solidFill>
                  <a:srgbClr val="7030A0"/>
                </a:solidFill>
              </a:rPr>
              <a:t> ecosistemice</a:t>
            </a:r>
            <a:r>
              <a:rPr lang="en-US" sz="2800" dirty="0"/>
              <a:t>. </a:t>
            </a:r>
            <a:endParaRPr lang="ro-RO" sz="2800" dirty="0"/>
          </a:p>
          <a:p>
            <a:pPr algn="just"/>
            <a:r>
              <a:rPr lang="en-US" sz="2800" dirty="0" err="1"/>
              <a:t>Ea</a:t>
            </a:r>
            <a:r>
              <a:rPr lang="en-US" sz="2800" dirty="0"/>
              <a:t> </a:t>
            </a:r>
            <a:r>
              <a:rPr lang="en-US" sz="2800" dirty="0" err="1"/>
              <a:t>integrează</a:t>
            </a:r>
            <a:r>
              <a:rPr lang="en-US" sz="2800" dirty="0"/>
              <a:t> </a:t>
            </a:r>
            <a:r>
              <a:rPr lang="en-US" sz="2800" dirty="0" err="1">
                <a:solidFill>
                  <a:schemeClr val="accent3"/>
                </a:solidFill>
              </a:rPr>
              <a:t>spații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r>
              <a:rPr lang="en-US" sz="2800" dirty="0" err="1">
                <a:solidFill>
                  <a:schemeClr val="accent3"/>
                </a:solidFill>
              </a:rPr>
              <a:t>verzi</a:t>
            </a:r>
            <a:r>
              <a:rPr lang="en-US" sz="2800" dirty="0">
                <a:solidFill>
                  <a:schemeClr val="accent3"/>
                </a:solidFill>
              </a:rPr>
              <a:t> </a:t>
            </a:r>
            <a:r>
              <a:rPr lang="en-US" sz="2800" dirty="0"/>
              <a:t>(</a:t>
            </a:r>
            <a:r>
              <a:rPr lang="en-US" sz="2800" dirty="0" err="1"/>
              <a:t>sau</a:t>
            </a:r>
            <a:r>
              <a:rPr lang="en-US" sz="2800" dirty="0"/>
              <a:t> </a:t>
            </a:r>
            <a:r>
              <a:rPr lang="en-US" sz="2800" dirty="0" err="1">
                <a:solidFill>
                  <a:schemeClr val="accent6"/>
                </a:solidFill>
              </a:rPr>
              <a:t>acvatice</a:t>
            </a:r>
            <a:r>
              <a:rPr lang="en-US" sz="2800" dirty="0"/>
              <a:t>, </a:t>
            </a:r>
            <a:r>
              <a:rPr lang="en-US" sz="2800" dirty="0" err="1"/>
              <a:t>în</a:t>
            </a:r>
            <a:r>
              <a:rPr lang="en-US" sz="2800" dirty="0"/>
              <a:t> </a:t>
            </a:r>
            <a:r>
              <a:rPr lang="en-US" sz="2800" dirty="0" err="1"/>
              <a:t>cazul</a:t>
            </a:r>
            <a:r>
              <a:rPr lang="en-US" sz="2800" dirty="0"/>
              <a:t> </a:t>
            </a:r>
            <a:r>
              <a:rPr lang="en-US" sz="2800" dirty="0" err="1"/>
              <a:t>ecosistemelor</a:t>
            </a:r>
            <a:r>
              <a:rPr lang="en-US" sz="2800" dirty="0"/>
              <a:t> de </a:t>
            </a:r>
            <a:r>
              <a:rPr lang="en-US" sz="2800" dirty="0" err="1"/>
              <a:t>acest</a:t>
            </a:r>
            <a:r>
              <a:rPr lang="en-US" sz="2800" dirty="0"/>
              <a:t> tip) </a:t>
            </a:r>
            <a:r>
              <a:rPr lang="en-US" sz="2800" dirty="0" err="1"/>
              <a:t>și</a:t>
            </a:r>
            <a:r>
              <a:rPr lang="en-US" sz="2800" dirty="0"/>
              <a:t> </a:t>
            </a:r>
            <a:r>
              <a:rPr lang="en-US" sz="2800" dirty="0" err="1"/>
              <a:t>alte</a:t>
            </a:r>
            <a:r>
              <a:rPr lang="en-US" sz="2800" dirty="0"/>
              <a:t> </a:t>
            </a:r>
            <a:r>
              <a:rPr lang="en-US" sz="2800" dirty="0" err="1"/>
              <a:t>elemente</a:t>
            </a:r>
            <a:r>
              <a:rPr lang="en-US" sz="2800" dirty="0"/>
              <a:t> </a:t>
            </a:r>
            <a:r>
              <a:rPr lang="en-US" sz="2800" dirty="0" err="1"/>
              <a:t>fizice</a:t>
            </a:r>
            <a:r>
              <a:rPr lang="en-US" sz="2800" dirty="0"/>
              <a:t> ale </a:t>
            </a:r>
            <a:r>
              <a:rPr lang="en-US" sz="2800" dirty="0" err="1"/>
              <a:t>zonelor</a:t>
            </a:r>
            <a:r>
              <a:rPr lang="en-US" sz="2800" dirty="0"/>
              <a:t> </a:t>
            </a:r>
            <a:r>
              <a:rPr lang="en-US" sz="2800" dirty="0" err="1"/>
              <a:t>terestre</a:t>
            </a:r>
            <a:r>
              <a:rPr lang="en-US" sz="2800" dirty="0"/>
              <a:t> (</a:t>
            </a:r>
            <a:r>
              <a:rPr lang="en-US" sz="2800" dirty="0" err="1"/>
              <a:t>inclusiv</a:t>
            </a:r>
            <a:r>
              <a:rPr lang="en-US" sz="2800" dirty="0"/>
              <a:t> de </a:t>
            </a:r>
            <a:r>
              <a:rPr lang="en-US" sz="2800" dirty="0" err="1"/>
              <a:t>coastă</a:t>
            </a:r>
            <a:r>
              <a:rPr lang="en-US" sz="2800" dirty="0"/>
              <a:t>) </a:t>
            </a:r>
            <a:r>
              <a:rPr lang="en-US" sz="2800" dirty="0" err="1"/>
              <a:t>și</a:t>
            </a:r>
            <a:r>
              <a:rPr lang="en-US" sz="2800" dirty="0"/>
              <a:t> ale </a:t>
            </a:r>
            <a:r>
              <a:rPr lang="en-US" sz="2800" dirty="0" err="1"/>
              <a:t>celor</a:t>
            </a:r>
            <a:r>
              <a:rPr lang="en-US" sz="2800" dirty="0"/>
              <a:t> marine. </a:t>
            </a:r>
            <a:endParaRPr lang="ro-RO" sz="2800" dirty="0"/>
          </a:p>
          <a:p>
            <a:pPr algn="just"/>
            <a:r>
              <a:rPr lang="en-US" sz="2800" dirty="0"/>
              <a:t>Pe </a:t>
            </a:r>
            <a:r>
              <a:rPr lang="en-US" sz="2800" dirty="0" err="1"/>
              <a:t>uscat</a:t>
            </a:r>
            <a:r>
              <a:rPr lang="en-US" sz="2800" dirty="0"/>
              <a:t>, </a:t>
            </a:r>
            <a:r>
              <a:rPr lang="en-US" sz="2800" dirty="0" err="1"/>
              <a:t>infrastructurile</a:t>
            </a:r>
            <a:r>
              <a:rPr lang="en-US" sz="2800" dirty="0"/>
              <a:t> </a:t>
            </a:r>
            <a:r>
              <a:rPr lang="en-US" sz="2800" dirty="0" err="1"/>
              <a:t>ecologice</a:t>
            </a:r>
            <a:r>
              <a:rPr lang="en-US" sz="2800" dirty="0"/>
              <a:t> sunt </a:t>
            </a:r>
            <a:r>
              <a:rPr lang="en-US" sz="2800" dirty="0" err="1"/>
              <a:t>prezente</a:t>
            </a:r>
            <a:r>
              <a:rPr lang="en-US" sz="2800" dirty="0"/>
              <a:t> </a:t>
            </a:r>
            <a:r>
              <a:rPr lang="en-US" sz="2800" dirty="0" err="1"/>
              <a:t>atât</a:t>
            </a:r>
            <a:r>
              <a:rPr lang="en-US" sz="2800" dirty="0"/>
              <a:t> </a:t>
            </a:r>
            <a:r>
              <a:rPr lang="en-US" sz="2800" dirty="0" err="1"/>
              <a:t>în</a:t>
            </a:r>
            <a:r>
              <a:rPr lang="en-US" sz="2800" dirty="0"/>
              <a:t> </a:t>
            </a:r>
            <a:r>
              <a:rPr lang="en-US" sz="2800" dirty="0" err="1">
                <a:solidFill>
                  <a:srgbClr val="7030A0"/>
                </a:solidFill>
              </a:rPr>
              <a:t>mediul</a:t>
            </a:r>
            <a:r>
              <a:rPr lang="en-US" sz="2800" dirty="0">
                <a:solidFill>
                  <a:srgbClr val="7030A0"/>
                </a:solidFill>
              </a:rPr>
              <a:t> rural</a:t>
            </a:r>
            <a:r>
              <a:rPr lang="en-US" sz="2800" dirty="0"/>
              <a:t>, </a:t>
            </a:r>
            <a:r>
              <a:rPr lang="en-US" sz="2800" dirty="0" err="1"/>
              <a:t>cât</a:t>
            </a:r>
            <a:r>
              <a:rPr lang="en-US" sz="2800" dirty="0"/>
              <a:t> </a:t>
            </a:r>
            <a:r>
              <a:rPr lang="en-US" sz="2800" dirty="0" err="1"/>
              <a:t>și</a:t>
            </a:r>
            <a:r>
              <a:rPr lang="en-US" sz="2800" dirty="0"/>
              <a:t> </a:t>
            </a:r>
            <a:r>
              <a:rPr lang="en-US" sz="2800" dirty="0" err="1"/>
              <a:t>în</a:t>
            </a:r>
            <a:r>
              <a:rPr lang="en-US" sz="2800" dirty="0"/>
              <a:t> </a:t>
            </a:r>
            <a:r>
              <a:rPr lang="en-US" sz="2800" dirty="0" err="1"/>
              <a:t>cel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7030A0"/>
                </a:solidFill>
              </a:rPr>
              <a:t>urban</a:t>
            </a:r>
            <a:r>
              <a:rPr lang="en-US" sz="2800" dirty="0"/>
              <a:t>”.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45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5E8E6E-E54F-4D63-85E3-BB453B1F3CD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1969" y="209549"/>
            <a:ext cx="8886192" cy="626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96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C5C8F-E322-9C41-B86C-03E6B0DCAAA0}"/>
              </a:ext>
            </a:extLst>
          </p:cNvPr>
          <p:cNvSpPr txBox="1"/>
          <p:nvPr/>
        </p:nvSpPr>
        <p:spPr>
          <a:xfrm>
            <a:off x="521437" y="1020871"/>
            <a:ext cx="464233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Servicii ecosistemice</a:t>
            </a:r>
          </a:p>
          <a:p>
            <a:endParaRPr lang="ro-RO" dirty="0"/>
          </a:p>
          <a:p>
            <a:endParaRPr lang="ro-RO" dirty="0"/>
          </a:p>
        </p:txBody>
      </p:sp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38827" y="1552678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26C316-2007-6347-A52D-B9D6C6211D9A}"/>
              </a:ext>
            </a:extLst>
          </p:cNvPr>
          <p:cNvSpPr/>
          <p:nvPr/>
        </p:nvSpPr>
        <p:spPr>
          <a:xfrm>
            <a:off x="1052777" y="1993044"/>
            <a:ext cx="3837621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350838">
              <a:buFont typeface="Courier New" panose="02070309020205020404" pitchFamily="49" charset="0"/>
              <a:buChar char="o"/>
            </a:pPr>
            <a:r>
              <a:rPr lang="en-US" sz="2000" b="1" dirty="0" err="1"/>
              <a:t>Suport</a:t>
            </a:r>
            <a:endParaRPr lang="en-US" sz="2000" b="1" dirty="0"/>
          </a:p>
          <a:p>
            <a:pPr marL="933450" lvl="2" indent="-350838"/>
            <a:r>
              <a:rPr lang="en-US" sz="1800" dirty="0" err="1"/>
              <a:t>Formarea</a:t>
            </a:r>
            <a:r>
              <a:rPr lang="en-US" sz="1800" dirty="0"/>
              <a:t> </a:t>
            </a:r>
            <a:r>
              <a:rPr lang="en-US" sz="1800" dirty="0" err="1"/>
              <a:t>solului</a:t>
            </a:r>
            <a:endParaRPr lang="en-US" sz="1800" dirty="0"/>
          </a:p>
          <a:p>
            <a:pPr marL="933450" lvl="2" indent="-350838"/>
            <a:r>
              <a:rPr lang="en-US" sz="1800" dirty="0" err="1"/>
              <a:t>Circularea</a:t>
            </a:r>
            <a:r>
              <a:rPr lang="en-US" sz="1800" dirty="0"/>
              <a:t> </a:t>
            </a:r>
            <a:r>
              <a:rPr lang="en-US" sz="1800" dirty="0" err="1"/>
              <a:t>nutrientilor</a:t>
            </a:r>
            <a:r>
              <a:rPr lang="en-US" sz="1800" dirty="0"/>
              <a:t> </a:t>
            </a:r>
            <a:r>
              <a:rPr lang="en-US" sz="1800" dirty="0" err="1"/>
              <a:t>si</a:t>
            </a:r>
            <a:r>
              <a:rPr lang="en-US" sz="1800" dirty="0"/>
              <a:t> </a:t>
            </a:r>
            <a:r>
              <a:rPr lang="en-US" sz="1800" dirty="0" err="1"/>
              <a:t>apei</a:t>
            </a:r>
            <a:endParaRPr lang="en-US" sz="1800" dirty="0"/>
          </a:p>
          <a:p>
            <a:pPr marL="933450" lvl="2" indent="-350838"/>
            <a:r>
              <a:rPr lang="en-US" sz="1800" dirty="0" err="1"/>
              <a:t>Biodiversitate</a:t>
            </a:r>
            <a:endParaRPr lang="en-US" sz="1800" dirty="0"/>
          </a:p>
          <a:p>
            <a:pPr marL="533400" indent="-350838">
              <a:buFont typeface="Courier New" panose="02070309020205020404" pitchFamily="49" charset="0"/>
              <a:buChar char="o"/>
            </a:pPr>
            <a:r>
              <a:rPr lang="en-US" sz="2000" b="1" dirty="0" err="1"/>
              <a:t>Aprovizionare</a:t>
            </a:r>
            <a:endParaRPr lang="en-US" sz="2000" b="1" dirty="0"/>
          </a:p>
          <a:p>
            <a:pPr marL="933450" lvl="2" indent="-350838"/>
            <a:r>
              <a:rPr lang="en-US" sz="1800" dirty="0" err="1"/>
              <a:t>Lemn</a:t>
            </a:r>
            <a:r>
              <a:rPr lang="en-US" sz="1800" dirty="0"/>
              <a:t>, </a:t>
            </a:r>
            <a:r>
              <a:rPr lang="en-US" sz="1800" dirty="0" err="1"/>
              <a:t>fructe</a:t>
            </a:r>
            <a:r>
              <a:rPr lang="en-US" sz="1800" dirty="0"/>
              <a:t>, </a:t>
            </a:r>
            <a:r>
              <a:rPr lang="en-US" sz="1800" dirty="0" err="1"/>
              <a:t>flori</a:t>
            </a:r>
            <a:endParaRPr lang="en-US" sz="1800" dirty="0"/>
          </a:p>
          <a:p>
            <a:pPr marL="933450" lvl="2" indent="-350838"/>
            <a:r>
              <a:rPr lang="en-US" sz="1800" dirty="0" err="1"/>
              <a:t>Alimente</a:t>
            </a:r>
            <a:r>
              <a:rPr lang="en-US" sz="1800" dirty="0"/>
              <a:t>, etc.</a:t>
            </a:r>
          </a:p>
          <a:p>
            <a:pPr marL="533400" indent="-350838">
              <a:buFont typeface="Courier New" panose="02070309020205020404" pitchFamily="49" charset="0"/>
              <a:buChar char="o"/>
            </a:pPr>
            <a:r>
              <a:rPr lang="en-US" sz="2000" b="1" dirty="0" err="1"/>
              <a:t>Reglare</a:t>
            </a:r>
            <a:endParaRPr lang="en-US" sz="2000" b="1" dirty="0"/>
          </a:p>
          <a:p>
            <a:pPr marL="933450" lvl="2" indent="-350838"/>
            <a:r>
              <a:rPr lang="en-US" sz="1800" dirty="0" err="1"/>
              <a:t>Prevenirea</a:t>
            </a:r>
            <a:r>
              <a:rPr lang="en-US" sz="1800" dirty="0"/>
              <a:t> </a:t>
            </a:r>
            <a:r>
              <a:rPr lang="en-US" sz="1800" dirty="0" err="1"/>
              <a:t>poluarii</a:t>
            </a:r>
            <a:endParaRPr lang="en-US" sz="1800" dirty="0"/>
          </a:p>
          <a:p>
            <a:pPr marL="933450" lvl="2" indent="-350838"/>
            <a:r>
              <a:rPr lang="en-US" sz="1800" dirty="0" err="1"/>
              <a:t>Protectia</a:t>
            </a:r>
            <a:r>
              <a:rPr lang="en-US" sz="1800" dirty="0"/>
              <a:t> </a:t>
            </a:r>
            <a:r>
              <a:rPr lang="en-US" sz="1800" dirty="0" err="1"/>
              <a:t>solului</a:t>
            </a:r>
            <a:endParaRPr lang="en-US" sz="1800" dirty="0"/>
          </a:p>
          <a:p>
            <a:pPr marL="933450" lvl="2" indent="-350838"/>
            <a:r>
              <a:rPr lang="en-US" sz="1800" dirty="0" err="1"/>
              <a:t>Managementul</a:t>
            </a:r>
            <a:r>
              <a:rPr lang="en-US" sz="1800" dirty="0"/>
              <a:t> </a:t>
            </a:r>
            <a:r>
              <a:rPr lang="en-US" sz="1800" dirty="0" err="1"/>
              <a:t>apelor</a:t>
            </a:r>
            <a:endParaRPr lang="en-US" sz="1800" dirty="0"/>
          </a:p>
          <a:p>
            <a:pPr marL="933450" lvl="2" indent="-350838"/>
            <a:r>
              <a:rPr lang="en-US" sz="1800" dirty="0" err="1"/>
              <a:t>Sechestrare</a:t>
            </a:r>
            <a:r>
              <a:rPr lang="en-US" sz="1800" dirty="0"/>
              <a:t> Carbon</a:t>
            </a:r>
          </a:p>
          <a:p>
            <a:pPr marL="933450" lvl="2" indent="-350838"/>
            <a:r>
              <a:rPr lang="en-US" sz="1800" dirty="0" err="1"/>
              <a:t>Prevenirea</a:t>
            </a:r>
            <a:r>
              <a:rPr lang="en-US" sz="1800" dirty="0"/>
              <a:t> </a:t>
            </a:r>
            <a:r>
              <a:rPr lang="en-US" sz="1800" dirty="0" err="1"/>
              <a:t>efectelor</a:t>
            </a:r>
            <a:r>
              <a:rPr lang="en-US" sz="1800" dirty="0"/>
              <a:t> </a:t>
            </a:r>
            <a:r>
              <a:rPr lang="en-US" sz="1800" dirty="0" err="1"/>
              <a:t>climatice</a:t>
            </a:r>
            <a:endParaRPr lang="en-US" sz="1800" dirty="0"/>
          </a:p>
          <a:p>
            <a:pPr marL="533400" indent="-350838">
              <a:buFont typeface="Courier New" panose="02070309020205020404" pitchFamily="49" charset="0"/>
              <a:buChar char="o"/>
            </a:pPr>
            <a:r>
              <a:rPr lang="en-US" sz="2000" b="1" dirty="0" err="1"/>
              <a:t>Culturale</a:t>
            </a:r>
            <a:endParaRPr lang="en-US" sz="2000" b="1" dirty="0"/>
          </a:p>
          <a:p>
            <a:pPr marL="933450" lvl="2" indent="-350838"/>
            <a:r>
              <a:rPr lang="en-US" sz="1800" dirty="0" err="1"/>
              <a:t>Coeziune</a:t>
            </a:r>
            <a:r>
              <a:rPr lang="en-US" sz="1800" dirty="0"/>
              <a:t> </a:t>
            </a:r>
            <a:r>
              <a:rPr lang="en-US" sz="1800" dirty="0" err="1"/>
              <a:t>sociala</a:t>
            </a:r>
            <a:endParaRPr lang="en-US" sz="1800" dirty="0"/>
          </a:p>
          <a:p>
            <a:pPr marL="933450" lvl="2" indent="-350838"/>
            <a:r>
              <a:rPr lang="en-US" sz="1800" dirty="0" err="1">
                <a:solidFill>
                  <a:srgbClr val="FF0000"/>
                </a:solidFill>
              </a:rPr>
              <a:t>Sanatate</a:t>
            </a:r>
            <a:r>
              <a:rPr lang="en-US" sz="1800" dirty="0">
                <a:solidFill>
                  <a:srgbClr val="FF0000"/>
                </a:solidFill>
              </a:rPr>
              <a:t>, </a:t>
            </a:r>
            <a:r>
              <a:rPr lang="en-US" sz="1800" dirty="0" err="1">
                <a:solidFill>
                  <a:srgbClr val="FF0000"/>
                </a:solidFill>
              </a:rPr>
              <a:t>recreere</a:t>
            </a:r>
            <a:endParaRPr lang="ro-RO" sz="18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pic>
        <p:nvPicPr>
          <p:cNvPr id="10" name="Picture 2" descr="http://www.unep.org/ecosystemmanagement/portals/7/Images/schema.gif">
            <a:extLst>
              <a:ext uri="{FF2B5EF4-FFF2-40B4-BE49-F238E27FC236}">
                <a16:creationId xmlns:a16="http://schemas.microsoft.com/office/drawing/2014/main" id="{98F9DA33-A0AF-482B-8F78-501BD8B6B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4578" y="1198605"/>
            <a:ext cx="6108126" cy="3927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35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C5C8F-E322-9C41-B86C-03E6B0DCAAA0}"/>
              </a:ext>
            </a:extLst>
          </p:cNvPr>
          <p:cNvSpPr txBox="1"/>
          <p:nvPr/>
        </p:nvSpPr>
        <p:spPr>
          <a:xfrm>
            <a:off x="521436" y="1020871"/>
            <a:ext cx="101300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Elemente potențiale ale infrastructurii verzi</a:t>
            </a:r>
            <a:endParaRPr lang="ro-RO" dirty="0"/>
          </a:p>
        </p:txBody>
      </p:sp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38827" y="1552678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26C316-2007-6347-A52D-B9D6C6211D9A}"/>
              </a:ext>
            </a:extLst>
          </p:cNvPr>
          <p:cNvSpPr/>
          <p:nvPr/>
        </p:nvSpPr>
        <p:spPr>
          <a:xfrm>
            <a:off x="521437" y="2009776"/>
            <a:ext cx="1142675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b="1" dirty="0"/>
              <a:t>Suprafețe</a:t>
            </a:r>
            <a:r>
              <a:rPr lang="en-US" sz="2400" b="1" dirty="0"/>
              <a:t> cu </a:t>
            </a:r>
            <a:r>
              <a:rPr lang="en-US" sz="2400" b="1" dirty="0" err="1"/>
              <a:t>valori</a:t>
            </a:r>
            <a:r>
              <a:rPr lang="en-US" sz="2400" b="1" dirty="0"/>
              <a:t> </a:t>
            </a:r>
            <a:r>
              <a:rPr lang="en-US" sz="2400" b="1" dirty="0" err="1"/>
              <a:t>ridicate</a:t>
            </a:r>
            <a:r>
              <a:rPr lang="en-US" sz="2400" b="1" dirty="0"/>
              <a:t> ale </a:t>
            </a:r>
            <a:r>
              <a:rPr lang="en-US" sz="2400" b="1" dirty="0" err="1"/>
              <a:t>biodiversit</a:t>
            </a:r>
            <a:r>
              <a:rPr lang="ro-RO" sz="2400" b="1" dirty="0" err="1"/>
              <a:t>ății</a:t>
            </a:r>
            <a:r>
              <a:rPr lang="ro-RO" sz="2400" b="1" dirty="0"/>
              <a:t> </a:t>
            </a:r>
            <a:r>
              <a:rPr lang="ro-RO" sz="2400" dirty="0"/>
              <a:t>– situate în AP din cadrul unor rețele (N2K);</a:t>
            </a:r>
          </a:p>
          <a:p>
            <a:r>
              <a:rPr lang="ro-RO" sz="2400" b="1" dirty="0"/>
              <a:t>Ecosisteme funcționale </a:t>
            </a:r>
            <a:r>
              <a:rPr lang="ro-RO" sz="2400" dirty="0"/>
              <a:t>și cu valoare ridicată situate în afara ariilor protejate – zonele de luncă, zone umede, pajiști, zone costiere, păduri naturale;</a:t>
            </a:r>
          </a:p>
          <a:p>
            <a:r>
              <a:rPr lang="ro-RO" sz="2400" b="1" dirty="0"/>
              <a:t>Elemente de peisaj </a:t>
            </a:r>
            <a:r>
              <a:rPr lang="ro-RO" sz="2400" dirty="0"/>
              <a:t>– cursuri mici de apă, fragmente de pădure, garduri vii – ce pot funcționa drept </a:t>
            </a:r>
            <a:r>
              <a:rPr lang="ro-RO" sz="2400" dirty="0" err="1"/>
              <a:t>eco</a:t>
            </a:r>
            <a:r>
              <a:rPr lang="ro-RO" sz="2400" dirty="0"/>
              <a:t>-coridoare sau </a:t>
            </a:r>
            <a:r>
              <a:rPr lang="ro-RO" sz="2400" dirty="0" err="1"/>
              <a:t>stepping</a:t>
            </a:r>
            <a:r>
              <a:rPr lang="ro-RO" sz="2400" dirty="0"/>
              <a:t> </a:t>
            </a:r>
            <a:r>
              <a:rPr lang="ro-RO" sz="2400" dirty="0" err="1"/>
              <a:t>stones</a:t>
            </a:r>
            <a:r>
              <a:rPr lang="ro-RO" sz="2400" dirty="0"/>
              <a:t>;</a:t>
            </a:r>
          </a:p>
          <a:p>
            <a:r>
              <a:rPr lang="ro-RO" sz="2400" b="1" dirty="0"/>
              <a:t>Habitate restaurate </a:t>
            </a:r>
            <a:r>
              <a:rPr lang="ro-RO" sz="2400" dirty="0"/>
              <a:t>– create pentru anumite specii;</a:t>
            </a:r>
          </a:p>
          <a:p>
            <a:r>
              <a:rPr lang="ro-RO" sz="2400" b="1" dirty="0"/>
              <a:t>Componente artificiale </a:t>
            </a:r>
            <a:r>
              <a:rPr lang="ro-RO" sz="2400" dirty="0"/>
              <a:t>– </a:t>
            </a:r>
            <a:r>
              <a:rPr lang="ro-RO" sz="2400" dirty="0" err="1"/>
              <a:t>ecoducte</a:t>
            </a:r>
            <a:r>
              <a:rPr lang="ro-RO" sz="2400" dirty="0"/>
              <a:t> sau </a:t>
            </a:r>
            <a:r>
              <a:rPr lang="ro-RO" sz="2400" dirty="0" err="1"/>
              <a:t>ecopoduri</a:t>
            </a:r>
            <a:r>
              <a:rPr lang="ro-RO" sz="2400" dirty="0"/>
              <a:t>, soluri permeabile și alte elemente menite să asigure mișcarea speciilor dincolo de anumite bariere;</a:t>
            </a:r>
          </a:p>
          <a:p>
            <a:r>
              <a:rPr lang="ro-RO" sz="2400" b="1" dirty="0"/>
              <a:t>Zone multifuncționale </a:t>
            </a:r>
            <a:r>
              <a:rPr lang="ro-RO" sz="2400" dirty="0"/>
              <a:t>– unde utilizările terenurilor ce ajută la restaurare sunt favorizate;</a:t>
            </a:r>
          </a:p>
          <a:p>
            <a:r>
              <a:rPr lang="ro-RO" sz="2400" b="1" dirty="0">
                <a:solidFill>
                  <a:schemeClr val="accent4"/>
                </a:solidFill>
              </a:rPr>
              <a:t>Elemente urbane </a:t>
            </a:r>
            <a:r>
              <a:rPr lang="ro-RO" sz="2400" dirty="0">
                <a:solidFill>
                  <a:schemeClr val="accent4"/>
                </a:solidFill>
              </a:rPr>
              <a:t>– parcuri și grădini urbane, acoperișuri, clădiri și străzi verzi.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39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64986F78-61BA-4F13-82AD-9FA0BA9AFD1D}"/>
              </a:ext>
            </a:extLst>
          </p:cNvPr>
          <p:cNvSpPr txBox="1">
            <a:spLocks/>
          </p:cNvSpPr>
          <p:nvPr/>
        </p:nvSpPr>
        <p:spPr>
          <a:xfrm>
            <a:off x="1927657" y="274637"/>
            <a:ext cx="3838353" cy="17987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sz="2400" dirty="0">
                <a:solidFill>
                  <a:schemeClr val="tx1"/>
                </a:solidFill>
                <a:latin typeface="+mn-lt"/>
              </a:rPr>
              <a:t>Ecosisteme </a:t>
            </a:r>
            <a:r>
              <a:rPr lang="ro-RO" sz="2400" dirty="0">
                <a:solidFill>
                  <a:schemeClr val="tx1"/>
                </a:solidFill>
                <a:latin typeface="+mn-lt"/>
              </a:rPr>
              <a:t>funcționale</a:t>
            </a:r>
            <a:r>
              <a:rPr lang="it-IT" sz="2400" dirty="0">
                <a:solidFill>
                  <a:schemeClr val="tx1"/>
                </a:solidFill>
                <a:latin typeface="+mn-lt"/>
              </a:rPr>
              <a:t> și zone valoroase din </a:t>
            </a:r>
            <a:r>
              <a:rPr lang="ro-RO" sz="2400" dirty="0">
                <a:solidFill>
                  <a:schemeClr val="tx1"/>
                </a:solidFill>
                <a:latin typeface="+mn-lt"/>
              </a:rPr>
              <a:t>punct de vedere natural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din afara A.P.</a:t>
            </a:r>
            <a:endParaRPr lang="ro-RO" sz="2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" name="Picture 2" descr="http://www.icpdr.org/main/sites/default/files/images/dw/dw0801/p12_1.jpg">
            <a:extLst>
              <a:ext uri="{FF2B5EF4-FFF2-40B4-BE49-F238E27FC236}">
                <a16:creationId xmlns:a16="http://schemas.microsoft.com/office/drawing/2014/main" id="{EFE032E7-673C-4653-85C7-F21C89DED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794" y="274635"/>
            <a:ext cx="4499478" cy="300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://www.cpreherefordshire.org.uk/content/images/Herefordshire-Monnow-valley-Hedgerow-page.jpg">
            <a:extLst>
              <a:ext uri="{FF2B5EF4-FFF2-40B4-BE49-F238E27FC236}">
                <a16:creationId xmlns:a16="http://schemas.microsoft.com/office/drawing/2014/main" id="{38E3DDDB-F46C-40EE-9868-E3B7F6113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32" y="3427842"/>
            <a:ext cx="4648333" cy="272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B51839-3BF2-4860-82FD-222B6AE03A33}"/>
              </a:ext>
            </a:extLst>
          </p:cNvPr>
          <p:cNvSpPr txBox="1"/>
          <p:nvPr/>
        </p:nvSpPr>
        <p:spPr>
          <a:xfrm>
            <a:off x="6467759" y="4349065"/>
            <a:ext cx="402451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dirty="0"/>
              <a:t>Elemente naturale ale peisajului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1186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629C88A-F418-4328-A419-7CFA478AAA10}"/>
              </a:ext>
            </a:extLst>
          </p:cNvPr>
          <p:cNvSpPr txBox="1">
            <a:spLocks/>
          </p:cNvSpPr>
          <p:nvPr/>
        </p:nvSpPr>
        <p:spPr>
          <a:xfrm>
            <a:off x="2001127" y="1444219"/>
            <a:ext cx="4022651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o-RO" sz="2400" dirty="0">
                <a:latin typeface="+mn-lt"/>
              </a:rPr>
              <a:t>C</a:t>
            </a:r>
            <a:r>
              <a:rPr lang="en-US" sz="2400" dirty="0" err="1">
                <a:latin typeface="+mn-lt"/>
              </a:rPr>
              <a:t>omponente</a:t>
            </a:r>
            <a:r>
              <a:rPr lang="ro-RO" sz="2400" dirty="0">
                <a:latin typeface="+mn-lt"/>
              </a:rPr>
              <a:t> artificiale</a:t>
            </a:r>
          </a:p>
        </p:txBody>
      </p:sp>
      <p:pic>
        <p:nvPicPr>
          <p:cNvPr id="11" name="Picture 2" descr="C:\Users\Muttley\Desktop\GI\Ecoduct-Netherlands.jpg">
            <a:extLst>
              <a:ext uri="{FF2B5EF4-FFF2-40B4-BE49-F238E27FC236}">
                <a16:creationId xmlns:a16="http://schemas.microsoft.com/office/drawing/2014/main" id="{A26C5C2D-C496-4126-9548-63CFC58D9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001" y="230955"/>
            <a:ext cx="4416056" cy="2944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inhabitat.com/nyc/wp-content/blogs.dir/2/files/2011/09/brooklyn-greeenroof-degraw-roof-537x402.jpg">
            <a:extLst>
              <a:ext uri="{FF2B5EF4-FFF2-40B4-BE49-F238E27FC236}">
                <a16:creationId xmlns:a16="http://schemas.microsoft.com/office/drawing/2014/main" id="{9C1232C5-5247-4BE4-83FA-63E7D7CE4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481" y="3070894"/>
            <a:ext cx="4160297" cy="311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BF07CF4-BD8A-4984-A157-6DF8BA4E536F}"/>
              </a:ext>
            </a:extLst>
          </p:cNvPr>
          <p:cNvSpPr txBox="1"/>
          <p:nvPr/>
        </p:nvSpPr>
        <p:spPr>
          <a:xfrm>
            <a:off x="6162001" y="4354852"/>
            <a:ext cx="23536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o-RO" sz="2400" dirty="0">
                <a:latin typeface="+mn-lt"/>
              </a:rPr>
              <a:t>Elemente urbane</a:t>
            </a:r>
          </a:p>
        </p:txBody>
      </p:sp>
    </p:spTree>
    <p:extLst>
      <p:ext uri="{BB962C8B-B14F-4D97-AF65-F5344CB8AC3E}">
        <p14:creationId xmlns:p14="http://schemas.microsoft.com/office/powerpoint/2010/main" val="3403224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FC5C8F-E322-9C41-B86C-03E6B0DCAAA0}"/>
              </a:ext>
            </a:extLst>
          </p:cNvPr>
          <p:cNvSpPr txBox="1"/>
          <p:nvPr/>
        </p:nvSpPr>
        <p:spPr>
          <a:xfrm>
            <a:off x="521437" y="1020871"/>
            <a:ext cx="7201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200" b="1" dirty="0">
                <a:solidFill>
                  <a:srgbClr val="1C4A88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Măsuri de promovat în regiune</a:t>
            </a:r>
            <a:endParaRPr lang="ro-RO" dirty="0"/>
          </a:p>
        </p:txBody>
      </p:sp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38827" y="1552678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26C316-2007-6347-A52D-B9D6C6211D9A}"/>
              </a:ext>
            </a:extLst>
          </p:cNvPr>
          <p:cNvSpPr/>
          <p:nvPr/>
        </p:nvSpPr>
        <p:spPr>
          <a:xfrm>
            <a:off x="521437" y="2009776"/>
            <a:ext cx="1110627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Completarea/plantarea </a:t>
            </a:r>
            <a:r>
              <a:rPr lang="ro-RO" sz="2800" dirty="0" err="1"/>
              <a:t>suprafeţelor</a:t>
            </a:r>
            <a:r>
              <a:rPr lang="ro-RO" sz="2800" dirty="0"/>
              <a:t> verzi existente cu </a:t>
            </a:r>
            <a:r>
              <a:rPr lang="ro-RO" sz="2800" dirty="0" err="1"/>
              <a:t>vegetaţie</a:t>
            </a:r>
            <a:r>
              <a:rPr lang="ro-RO" sz="2800" dirty="0"/>
              <a:t>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Creșterea densității de arbori/arbuști și întărirea habitatelor ecologice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Creșterea conexiunii între diferite elemente ale infrastructurilor verzi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Crearea/modernizarea de trasee recreative cu structură </a:t>
            </a:r>
            <a:r>
              <a:rPr lang="ro-RO" sz="2800" dirty="0" err="1"/>
              <a:t>noninvazivă</a:t>
            </a:r>
            <a:r>
              <a:rPr lang="ro-RO" sz="2800" dirty="0"/>
              <a:t> destinate plimbărilor și ciclismului în interiorul spațiilor verzi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Crearea/modernizarea elementelor de infrastructura “gri” destinate exclusiv punerii in valoare a infrastructurilor verzi și integrării cu acestea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o-RO" sz="2800" dirty="0"/>
              <a:t>Alte soluții ce au ca scop obținerea unei varietăți mai mari de servicii ecosistemice.</a:t>
            </a:r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757014-6345-614D-A5D3-C93C1FE95E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05" y="5743689"/>
            <a:ext cx="1009727" cy="10097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C05598-CB7A-084F-B1E5-902B09FC6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4849" y="5976535"/>
            <a:ext cx="4906624" cy="77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043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767</Words>
  <Application>Microsoft Office PowerPoint</Application>
  <PresentationFormat>Widescreen</PresentationFormat>
  <Paragraphs>101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Open Sans</vt:lpstr>
      <vt:lpstr>Open Sans Extrabold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Mihai Razvan Nita</cp:lastModifiedBy>
  <cp:revision>30</cp:revision>
  <cp:lastPrinted>2021-09-16T09:08:27Z</cp:lastPrinted>
  <dcterms:created xsi:type="dcterms:W3CDTF">2021-09-15T18:28:22Z</dcterms:created>
  <dcterms:modified xsi:type="dcterms:W3CDTF">2021-11-18T07:23:36Z</dcterms:modified>
</cp:coreProperties>
</file>